
<file path=[Content_Types].xml><?xml version="1.0" encoding="utf-8"?>
<Types xmlns="http://schemas.openxmlformats.org/package/2006/content-types">
  <Default Extension="xml" ContentType="application/xml"/>
  <Default Extension="wav" ContentType="audio/wav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81" r:id="rId3"/>
    <p:sldId id="287" r:id="rId4"/>
    <p:sldId id="298" r:id="rId5"/>
    <p:sldId id="263" r:id="rId6"/>
    <p:sldId id="296" r:id="rId7"/>
    <p:sldId id="299" r:id="rId8"/>
    <p:sldId id="301" r:id="rId9"/>
    <p:sldId id="30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7" autoAdjust="0"/>
    <p:restoredTop sz="83015" autoAdjust="0"/>
  </p:normalViewPr>
  <p:slideViewPr>
    <p:cSldViewPr snapToGrid="0">
      <p:cViewPr varScale="1">
        <p:scale>
          <a:sx n="62" d="100"/>
          <a:sy n="62" d="100"/>
        </p:scale>
        <p:origin x="-1968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E4FD2-52E3-41E2-B705-1D1647205E74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28D46-4511-49CE-B5B9-23BB9E815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051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Spread</a:t>
            </a:r>
            <a:r>
              <a:rPr lang="en-US" baseline="0" dirty="0" smtClean="0"/>
              <a:t> out microphones throughout the room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smtClean="0"/>
              <a:t>Isolate</a:t>
            </a:r>
          </a:p>
          <a:p>
            <a:pPr marL="228600" indent="-228600">
              <a:buAutoNum type="arabicPeriod"/>
            </a:pPr>
            <a:r>
              <a:rPr lang="en-US" dirty="0" err="1" smtClean="0"/>
              <a:t>Denoise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28D46-4511-49CE-B5B9-23BB9E8153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634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Katie Perry</a:t>
            </a:r>
            <a:r>
              <a:rPr lang="en-US" baseline="0" dirty="0" smtClean="0"/>
              <a:t> had a mole in Taylor Swift’s entourage (since they have bad blood). </a:t>
            </a:r>
          </a:p>
          <a:p>
            <a:r>
              <a:rPr lang="en-US" baseline="0" dirty="0" smtClean="0"/>
              <a:t>Somehow she knows that this person broke a vase at her party</a:t>
            </a:r>
          </a:p>
          <a:p>
            <a:r>
              <a:rPr lang="en-US" dirty="0" smtClean="0"/>
              <a:t>Luckily before her party she threw a bunch of microphones around her room,</a:t>
            </a:r>
            <a:r>
              <a:rPr lang="en-US" baseline="0" dirty="0" smtClean="0"/>
              <a:t> though she was in a hurry.</a:t>
            </a:r>
            <a:endParaRPr lang="en-US" dirty="0" smtClean="0"/>
          </a:p>
          <a:p>
            <a:r>
              <a:rPr lang="en-US" dirty="0" err="1" smtClean="0"/>
              <a:t>Keypoint</a:t>
            </a:r>
            <a:r>
              <a:rPr lang="en-US" dirty="0" smtClean="0"/>
              <a:t>:</a:t>
            </a:r>
            <a:r>
              <a:rPr lang="en-US" baseline="0" dirty="0" smtClean="0"/>
              <a:t> distribute microphones arbitrarily.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28D46-4511-49CE-B5B9-23BB9E8153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646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- Who broke your vase?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28D46-4511-49CE-B5B9-23BB9E81531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95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`Talked to PAG on</a:t>
            </a:r>
            <a:r>
              <a:rPr lang="en-US" baseline="0" dirty="0" smtClean="0"/>
              <a:t> a trip East</a:t>
            </a:r>
          </a:p>
          <a:p>
            <a:r>
              <a:rPr lang="en-US" baseline="0" dirty="0" smtClean="0"/>
              <a:t>Mission: Get in, place sensors, and get out</a:t>
            </a:r>
          </a:p>
          <a:p>
            <a:r>
              <a:rPr lang="en-US" dirty="0" smtClean="0"/>
              <a:t>Don’t want to calibrate, measure distances between </a:t>
            </a:r>
            <a:r>
              <a:rPr lang="en-US" dirty="0" err="1" smtClean="0"/>
              <a:t>mics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Be safe, be quick</a:t>
            </a:r>
          </a:p>
          <a:p>
            <a:r>
              <a:rPr lang="en-US" dirty="0" smtClean="0"/>
              <a:t>Ensure their safety while mission success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Talking</a:t>
            </a:r>
            <a:r>
              <a:rPr lang="en-US" baseline="0" dirty="0" smtClean="0"/>
              <a:t> to PAG and Dave G (after his meetings w/CIA+NSA); their mission = get in, place sensors, get out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Ensuring</a:t>
            </a:r>
            <a:r>
              <a:rPr lang="en-US" baseline="0" dirty="0" smtClean="0"/>
              <a:t> </a:t>
            </a:r>
            <a:r>
              <a:rPr lang="en-US" dirty="0" smtClean="0"/>
              <a:t>Safety</a:t>
            </a:r>
            <a:r>
              <a:rPr lang="en-US" baseline="0" dirty="0" smtClean="0"/>
              <a:t> and Mission Success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Impact</a:t>
            </a:r>
          </a:p>
          <a:p>
            <a:pPr lvl="1"/>
            <a:r>
              <a:rPr lang="en-US" i="1" dirty="0" smtClean="0"/>
              <a:t>(Operational) PAG: Quick sensor placement &amp; reliable data recovery</a:t>
            </a:r>
          </a:p>
          <a:p>
            <a:pPr lvl="1"/>
            <a:r>
              <a:rPr lang="en-US" dirty="0" smtClean="0"/>
              <a:t>(Economic) Cheap COTS alternative that is simple and works</a:t>
            </a:r>
          </a:p>
          <a:p>
            <a:pPr lvl="1"/>
            <a:r>
              <a:rPr lang="en-US" dirty="0" smtClean="0"/>
              <a:t>(Mission) Capability in enhances problems in other speech areas</a:t>
            </a:r>
          </a:p>
          <a:p>
            <a:pPr lvl="1"/>
            <a:r>
              <a:rPr lang="en-US" dirty="0" smtClean="0"/>
              <a:t>(Community) Lab41 and IQT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MULTIPLE</a:t>
            </a:r>
            <a:r>
              <a:rPr lang="en-US" baseline="0" dirty="0" smtClean="0"/>
              <a:t> COMPANIES: </a:t>
            </a:r>
            <a:r>
              <a:rPr lang="en-US" baseline="0" dirty="0" err="1" smtClean="0"/>
              <a:t>Denoising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multimicrophone</a:t>
            </a:r>
            <a:r>
              <a:rPr lang="en-US" baseline="0" dirty="0" smtClean="0"/>
              <a:t> (Vesper). </a:t>
            </a:r>
          </a:p>
          <a:p>
            <a:pPr lvl="1"/>
            <a:r>
              <a:rPr lang="en-US" baseline="0" dirty="0" smtClean="0"/>
              <a:t>Two companies. </a:t>
            </a:r>
            <a:r>
              <a:rPr lang="en-US" baseline="0" dirty="0" err="1" smtClean="0"/>
              <a:t>SetemTech</a:t>
            </a:r>
            <a:endParaRPr lang="en-US" baseline="0" dirty="0" smtClean="0"/>
          </a:p>
          <a:p>
            <a:pPr lvl="1"/>
            <a:r>
              <a:rPr lang="en-US" baseline="0" dirty="0" smtClean="0"/>
              <a:t>Not credible.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28D46-4511-49CE-B5B9-23BB9E81531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42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Speaker </a:t>
            </a:r>
            <a:r>
              <a:rPr lang="en-US" dirty="0" err="1" smtClean="0"/>
              <a:t>diarization</a:t>
            </a:r>
            <a:r>
              <a:rPr lang="en-US" dirty="0" smtClean="0"/>
              <a:t> through</a:t>
            </a:r>
            <a:r>
              <a:rPr lang="en-US" baseline="0" dirty="0" smtClean="0"/>
              <a:t> single microphone, not solved in over 20 years</a:t>
            </a:r>
          </a:p>
          <a:p>
            <a:r>
              <a:rPr lang="en-US" baseline="0" dirty="0" smtClean="0"/>
              <a:t>Instead people opt for microphone arrays, highly calibrated </a:t>
            </a:r>
          </a:p>
          <a:p>
            <a:r>
              <a:rPr lang="en-US" baseline="0" dirty="0" smtClean="0"/>
              <a:t>Would like spread out microphones for coverage, quick deployment, and easily hidden</a:t>
            </a:r>
          </a:p>
          <a:p>
            <a:r>
              <a:rPr lang="en-US" baseline="0" dirty="0" smtClean="0"/>
              <a:t>Instead of signal processing techniques, use some deep learning that Li Deng </a:t>
            </a:r>
            <a:r>
              <a:rPr lang="en-US" baseline="0" dirty="0" err="1" smtClean="0"/>
              <a:t>promoItes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28D46-4511-49CE-B5B9-23BB9E81531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42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Timeline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28D46-4511-49CE-B5B9-23BB9E81531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42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Contact slide.  Feel</a:t>
            </a:r>
            <a:r>
              <a:rPr lang="en-US" baseline="0" dirty="0" smtClean="0"/>
              <a:t> free to change to suit your needs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28D46-4511-49CE-B5B9-23BB9E81531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092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00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216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97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6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85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75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94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146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21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6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B6B2D-4A93-45D3-99D4-882853F3E16F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0D481-81F7-47CA-ABBB-7FB9ADFEC7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48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4" Type="http://schemas.openxmlformats.org/officeDocument/2006/relationships/audio" Target="../media/media2.wav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3.xml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jpeg"/><Relationship Id="rId8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7656"/>
          <a:stretch/>
        </p:blipFill>
        <p:spPr>
          <a:xfrm>
            <a:off x="15876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3048000"/>
            <a:ext cx="12192000" cy="178378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2511418" y="3334404"/>
            <a:ext cx="12970" cy="120623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53447" y="3291188"/>
            <a:ext cx="72957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Mo’ Signal Mo’ </a:t>
            </a:r>
            <a:r>
              <a:rPr lang="en-US" sz="3600" dirty="0" err="1" smtClean="0">
                <a:solidFill>
                  <a:schemeClr val="bg1"/>
                </a:solidFill>
              </a:rPr>
              <a:t>Betta</a:t>
            </a:r>
            <a:endParaRPr lang="en-US" sz="3600" dirty="0" smtClean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rgbClr val="CCFFCC"/>
                </a:solidFill>
                <a:latin typeface="+mj-lt"/>
              </a:rPr>
              <a:t>MULTI-MICROPHONE DENOISING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+mj-lt"/>
              </a:rPr>
              <a:t>Karl Ni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01" y="3670570"/>
            <a:ext cx="1609583" cy="533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158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15561" b="-15561"/>
          <a:stretch/>
        </p:blipFill>
        <p:spPr>
          <a:xfrm>
            <a:off x="0" y="0"/>
            <a:ext cx="12192000" cy="812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25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/>
          <a:srcRect t="-7464" b="7464"/>
          <a:stretch/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  <p:pic>
        <p:nvPicPr>
          <p:cNvPr id="2" name="beamforme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482759" y="-100269"/>
            <a:ext cx="812800" cy="812800"/>
          </a:xfrm>
          <a:prstGeom prst="rect">
            <a:avLst/>
          </a:prstGeom>
        </p:spPr>
      </p:pic>
      <p:pic>
        <p:nvPicPr>
          <p:cNvPr id="3" name="singlemic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29860" y="-15259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506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9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857749" y="750828"/>
            <a:ext cx="3421357" cy="2409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4953" y="188194"/>
            <a:ext cx="8742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tx2"/>
                </a:solidFill>
              </a:rPr>
              <a:t>WHY SHOULD YOU CARE?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09554" y="6147700"/>
            <a:ext cx="673236" cy="642518"/>
          </a:xfrm>
          <a:prstGeom prst="rect">
            <a:avLst/>
          </a:prstGeom>
        </p:spPr>
      </p:pic>
      <p:pic>
        <p:nvPicPr>
          <p:cNvPr id="38" name="Picture 2" descr="Lab41 Logo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52357" y="254936"/>
            <a:ext cx="1539643" cy="393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Straight Connector 39"/>
          <p:cNvCxnSpPr/>
          <p:nvPr/>
        </p:nvCxnSpPr>
        <p:spPr>
          <a:xfrm>
            <a:off x="14288" y="378616"/>
            <a:ext cx="0" cy="816084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4279106" y="774918"/>
            <a:ext cx="6979444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883529" y="786658"/>
            <a:ext cx="5070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</a:rPr>
              <a:t>IMPACT AND COLLABORATION</a:t>
            </a:r>
            <a:endParaRPr lang="en-US" sz="2000" dirty="0">
              <a:solidFill>
                <a:schemeClr val="accent2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2843367" y="1426302"/>
            <a:ext cx="6300633" cy="2948142"/>
            <a:chOff x="520470" y="2061303"/>
            <a:chExt cx="7598855" cy="3893574"/>
          </a:xfrm>
        </p:grpSpPr>
        <p:sp>
          <p:nvSpPr>
            <p:cNvPr id="9" name="Trapezoid 8"/>
            <p:cNvSpPr/>
            <p:nvPr/>
          </p:nvSpPr>
          <p:spPr>
            <a:xfrm>
              <a:off x="520470" y="2061303"/>
              <a:ext cx="7598855" cy="3893574"/>
            </a:xfrm>
            <a:prstGeom prst="trapezoid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405477" y="5080385"/>
              <a:ext cx="18399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 smtClean="0"/>
                <a:t>MISSION</a:t>
              </a:r>
              <a:endParaRPr lang="en-US" sz="36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164050" y="3733655"/>
              <a:ext cx="23227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 smtClean="0"/>
                <a:t>ECONOMIC</a:t>
              </a:r>
              <a:endParaRPr lang="en-US" sz="36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86330" y="2303640"/>
              <a:ext cx="287823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 smtClean="0"/>
                <a:t>OPERATIONAL</a:t>
              </a:r>
              <a:endParaRPr lang="en-US" sz="3600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275150" y="5040791"/>
            <a:ext cx="5313765" cy="1566529"/>
            <a:chOff x="2656884" y="4538577"/>
            <a:chExt cx="6769541" cy="2175107"/>
          </a:xfrm>
        </p:grpSpPr>
        <p:sp>
          <p:nvSpPr>
            <p:cNvPr id="23" name="Rounded Rectangle 22"/>
            <p:cNvSpPr/>
            <p:nvPr/>
          </p:nvSpPr>
          <p:spPr>
            <a:xfrm>
              <a:off x="7705301" y="4540573"/>
              <a:ext cx="1721124" cy="2173111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656884" y="4538577"/>
              <a:ext cx="1721124" cy="2173111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7357" y="5171081"/>
              <a:ext cx="1123925" cy="584441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940401" y="5685653"/>
              <a:ext cx="1333500" cy="939800"/>
            </a:xfrm>
            <a:prstGeom prst="rect">
              <a:avLst/>
            </a:prstGeom>
          </p:spPr>
        </p:pic>
        <p:pic>
          <p:nvPicPr>
            <p:cNvPr id="20" name="Picture 2" descr="Lab41 Logo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0967" y="5271616"/>
              <a:ext cx="3043047" cy="7779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95362" y="5207937"/>
              <a:ext cx="1482386" cy="83867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73853" y="6058663"/>
              <a:ext cx="1490776" cy="41181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2811274" y="4653262"/>
              <a:ext cx="1146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INDUSTRY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868846" y="4632053"/>
              <a:ext cx="12186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ACADEMIA</a:t>
              </a:r>
              <a:endParaRPr lang="en-US" dirty="0"/>
            </a:p>
          </p:txBody>
        </p:sp>
      </p:grpSp>
      <p:sp>
        <p:nvSpPr>
          <p:cNvPr id="19" name="Up Arrow 18"/>
          <p:cNvSpPr/>
          <p:nvPr/>
        </p:nvSpPr>
        <p:spPr>
          <a:xfrm>
            <a:off x="5347185" y="4478694"/>
            <a:ext cx="1136277" cy="467924"/>
          </a:xfrm>
          <a:prstGeom prst="upArrow">
            <a:avLst/>
          </a:prstGeom>
          <a:solidFill>
            <a:srgbClr val="BE202E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033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857749" y="750828"/>
            <a:ext cx="3421357" cy="2409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4953" y="188194"/>
            <a:ext cx="8086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tx2"/>
                </a:solidFill>
              </a:rPr>
              <a:t>WHY THIS? WHY NOW?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38" name="Picture 2" descr="Lab41 Logo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52357" y="254936"/>
            <a:ext cx="1539643" cy="393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Straight Connector 39"/>
          <p:cNvCxnSpPr/>
          <p:nvPr/>
        </p:nvCxnSpPr>
        <p:spPr>
          <a:xfrm>
            <a:off x="14288" y="378616"/>
            <a:ext cx="0" cy="816084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4279106" y="774918"/>
            <a:ext cx="6979444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883529" y="786658"/>
            <a:ext cx="5387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</a:rPr>
              <a:t>STATE OF THE ART &amp; RELATED WORK</a:t>
            </a: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09554" y="6147700"/>
            <a:ext cx="673236" cy="642518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1423671" y="1191172"/>
            <a:ext cx="9791406" cy="5510519"/>
            <a:chOff x="4688596" y="4029730"/>
            <a:chExt cx="3805452" cy="23689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88596" y="4029730"/>
              <a:ext cx="3805452" cy="2219847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6"/>
            <a:srcRect l="25742" t="37960" r="15632"/>
            <a:stretch/>
          </p:blipFill>
          <p:spPr>
            <a:xfrm>
              <a:off x="5424546" y="4854320"/>
              <a:ext cx="2593199" cy="15443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4817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821708" y="2046455"/>
            <a:ext cx="10515600" cy="2440874"/>
          </a:xfrm>
        </p:spPr>
        <p:txBody>
          <a:bodyPr>
            <a:noAutofit/>
          </a:bodyPr>
          <a:lstStyle/>
          <a:p>
            <a:r>
              <a:rPr lang="en-US" dirty="0" smtClean="0"/>
              <a:t>10 Amazon microphones $43.29. (Cheaper ones: $16.32)</a:t>
            </a:r>
          </a:p>
          <a:p>
            <a:r>
              <a:rPr lang="en-US" dirty="0" smtClean="0"/>
              <a:t>Two FTE at 9 months</a:t>
            </a:r>
          </a:p>
          <a:p>
            <a:r>
              <a:rPr lang="en-US" dirty="0" smtClean="0"/>
              <a:t>Travel costs</a:t>
            </a:r>
          </a:p>
          <a:p>
            <a:pPr lvl="1"/>
            <a:r>
              <a:rPr lang="en-US" dirty="0"/>
              <a:t>8</a:t>
            </a:r>
            <a:r>
              <a:rPr lang="en-US" dirty="0" smtClean="0"/>
              <a:t> offsite campaign</a:t>
            </a:r>
          </a:p>
          <a:p>
            <a:r>
              <a:rPr lang="en-US" dirty="0" smtClean="0"/>
              <a:t>Legal Advisement on Recording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857749" y="750828"/>
            <a:ext cx="3421357" cy="2409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4953" y="188194"/>
            <a:ext cx="8086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tx2"/>
                </a:solidFill>
              </a:rPr>
              <a:t>WHAT DO WE NEED?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09554" y="6147700"/>
            <a:ext cx="673236" cy="642518"/>
          </a:xfrm>
          <a:prstGeom prst="rect">
            <a:avLst/>
          </a:prstGeom>
        </p:spPr>
      </p:pic>
      <p:pic>
        <p:nvPicPr>
          <p:cNvPr id="38" name="Picture 2" descr="Lab41 Logo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52357" y="254936"/>
            <a:ext cx="1539643" cy="393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Straight Connector 39"/>
          <p:cNvCxnSpPr/>
          <p:nvPr/>
        </p:nvCxnSpPr>
        <p:spPr>
          <a:xfrm>
            <a:off x="14288" y="378616"/>
            <a:ext cx="0" cy="816084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4279106" y="774918"/>
            <a:ext cx="6979444" cy="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883529" y="786658"/>
            <a:ext cx="5070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</a:rPr>
              <a:t>SPECIFICS AND REQUIREMENTS</a:t>
            </a: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6647" y="2746997"/>
            <a:ext cx="39497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946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502734" y="4387711"/>
            <a:ext cx="772633" cy="772633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4341627" y="4387710"/>
            <a:ext cx="772633" cy="772633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180520" y="4387711"/>
            <a:ext cx="772633" cy="772633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0019413" y="4387710"/>
            <a:ext cx="772633" cy="772633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451" y="4545426"/>
            <a:ext cx="457200" cy="457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343" y="4545426"/>
            <a:ext cx="457200" cy="457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8236" y="4545426"/>
            <a:ext cx="457200" cy="457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7129" y="4545426"/>
            <a:ext cx="457200" cy="457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-2528"/>
            <a:ext cx="6103088" cy="4004930"/>
          </a:xfrm>
          <a:prstGeom prst="rect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103088" y="-2527"/>
            <a:ext cx="6103088" cy="4004928"/>
          </a:xfrm>
          <a:prstGeom prst="rect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914400" y="5245395"/>
            <a:ext cx="20130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EMAIL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err="1" smtClean="0"/>
              <a:t>kni@iqt.org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721394" y="5245394"/>
            <a:ext cx="20130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PHONE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>
                <a:solidFill>
                  <a:schemeClr val="accent2"/>
                </a:solidFill>
              </a:rPr>
              <a:t>650-690-5347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560287" y="5245394"/>
            <a:ext cx="20130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WEBSITE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>
                <a:solidFill>
                  <a:schemeClr val="accent3"/>
                </a:solidFill>
              </a:rPr>
              <a:t>www.lab41.org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179441" y="5245394"/>
            <a:ext cx="2537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BLOG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>
                <a:solidFill>
                  <a:schemeClr val="accent3"/>
                </a:solidFill>
              </a:rPr>
              <a:t>www.lab41.org/gab41</a:t>
            </a:r>
            <a:endParaRPr lang="en-US" dirty="0">
              <a:solidFill>
                <a:schemeClr val="accent3"/>
              </a:solidFill>
            </a:endParaRPr>
          </a:p>
        </p:txBody>
      </p:sp>
      <p:cxnSp>
        <p:nvCxnSpPr>
          <p:cNvPr id="16" name="Straight Connector 15"/>
          <p:cNvCxnSpPr>
            <a:stCxn id="2" idx="6"/>
            <a:endCxn id="20" idx="2"/>
          </p:cNvCxnSpPr>
          <p:nvPr/>
        </p:nvCxnSpPr>
        <p:spPr>
          <a:xfrm flipV="1">
            <a:off x="2275367" y="4774027"/>
            <a:ext cx="2066260" cy="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20" idx="6"/>
            <a:endCxn id="21" idx="2"/>
          </p:cNvCxnSpPr>
          <p:nvPr/>
        </p:nvCxnSpPr>
        <p:spPr>
          <a:xfrm>
            <a:off x="5114260" y="4774027"/>
            <a:ext cx="2066260" cy="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1" idx="6"/>
            <a:endCxn id="22" idx="2"/>
          </p:cNvCxnSpPr>
          <p:nvPr/>
        </p:nvCxnSpPr>
        <p:spPr>
          <a:xfrm flipV="1">
            <a:off x="7953153" y="4774027"/>
            <a:ext cx="2066260" cy="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1079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562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Intelligence Use Case</a:t>
            </a:r>
          </a:p>
          <a:p>
            <a:pPr lvl="1"/>
            <a:r>
              <a:rPr lang="en-US" dirty="0" smtClean="0"/>
              <a:t>Urgency for this problem</a:t>
            </a:r>
          </a:p>
          <a:p>
            <a:pPr lvl="1"/>
            <a:r>
              <a:rPr lang="en-US" dirty="0" smtClean="0"/>
              <a:t>Fast in Fast out</a:t>
            </a:r>
          </a:p>
          <a:p>
            <a:pPr lvl="1"/>
            <a:r>
              <a:rPr lang="en-US" dirty="0" smtClean="0"/>
              <a:t>Attribution group (PAG)</a:t>
            </a:r>
          </a:p>
          <a:p>
            <a:pPr lvl="2"/>
            <a:r>
              <a:rPr lang="en-US" dirty="0" smtClean="0"/>
              <a:t>Bonnie (Analyst) “Save lives and improves intelligence”</a:t>
            </a:r>
          </a:p>
          <a:p>
            <a:pPr lvl="2"/>
            <a:endParaRPr lang="en-US" dirty="0"/>
          </a:p>
          <a:p>
            <a:r>
              <a:rPr lang="en-US" dirty="0" smtClean="0"/>
              <a:t>Coverage, expense, </a:t>
            </a:r>
            <a:r>
              <a:rPr lang="en-US" smtClean="0"/>
              <a:t>and placement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75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b41">
      <a:dk1>
        <a:sysClr val="windowText" lastClr="000000"/>
      </a:dk1>
      <a:lt1>
        <a:sysClr val="window" lastClr="FFFFFF"/>
      </a:lt1>
      <a:dk2>
        <a:srgbClr val="1A1F46"/>
      </a:dk2>
      <a:lt2>
        <a:srgbClr val="E7E6E6"/>
      </a:lt2>
      <a:accent1>
        <a:srgbClr val="1A1F46"/>
      </a:accent1>
      <a:accent2>
        <a:srgbClr val="BE202E"/>
      </a:accent2>
      <a:accent3>
        <a:srgbClr val="808285"/>
      </a:accent3>
      <a:accent4>
        <a:srgbClr val="FFC000"/>
      </a:accent4>
      <a:accent5>
        <a:srgbClr val="C3EEFF"/>
      </a:accent5>
      <a:accent6>
        <a:srgbClr val="B3DB72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1871</TotalTime>
  <Words>397</Words>
  <Application>Microsoft Macintosh PowerPoint</Application>
  <PresentationFormat>Custom</PresentationFormat>
  <Paragraphs>88</Paragraphs>
  <Slides>9</Slides>
  <Notes>7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IQT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Chandrasekar, Sriram</dc:creator>
  <cp:lastModifiedBy>Karl Ni</cp:lastModifiedBy>
  <cp:revision>299</cp:revision>
  <dcterms:created xsi:type="dcterms:W3CDTF">2016-06-17T21:01:28Z</dcterms:created>
  <dcterms:modified xsi:type="dcterms:W3CDTF">2016-10-27T02:55:12Z</dcterms:modified>
</cp:coreProperties>
</file>

<file path=docProps/thumbnail.jpeg>
</file>